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0" r:id="rId4"/>
  </p:sldMasterIdLst>
  <p:notesMasterIdLst>
    <p:notesMasterId r:id="rId19"/>
  </p:notesMasterIdLst>
  <p:handoutMasterIdLst>
    <p:handoutMasterId r:id="rId20"/>
  </p:handoutMasterIdLst>
  <p:sldIdLst>
    <p:sldId id="264" r:id="rId5"/>
    <p:sldId id="272" r:id="rId6"/>
    <p:sldId id="305" r:id="rId7"/>
    <p:sldId id="309" r:id="rId8"/>
    <p:sldId id="298" r:id="rId9"/>
    <p:sldId id="299" r:id="rId10"/>
    <p:sldId id="300" r:id="rId11"/>
    <p:sldId id="301" r:id="rId12"/>
    <p:sldId id="313" r:id="rId13"/>
    <p:sldId id="296" r:id="rId14"/>
    <p:sldId id="311" r:id="rId15"/>
    <p:sldId id="314" r:id="rId16"/>
    <p:sldId id="312" r:id="rId17"/>
    <p:sldId id="268" r:id="rId18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son Groebner" initials="AG" lastIdx="2" clrIdx="0">
    <p:extLst>
      <p:ext uri="{19B8F6BF-5375-455C-9EA6-DF929625EA0E}">
        <p15:presenceInfo xmlns:p15="http://schemas.microsoft.com/office/powerpoint/2012/main" userId="S-1-5-21-2094157777-2049403085-1629300891-20675" providerId="AD"/>
      </p:ext>
    </p:extLst>
  </p:cmAuthor>
  <p:cmAuthor id="2" name="Frederick Andersen" initials="FA" lastIdx="1" clrIdx="1">
    <p:extLst>
      <p:ext uri="{19B8F6BF-5375-455C-9EA6-DF929625EA0E}">
        <p15:presenceInfo xmlns:p15="http://schemas.microsoft.com/office/powerpoint/2012/main" userId="Frederick Anderse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65"/>
    <a:srgbClr val="0D0D0D"/>
    <a:srgbClr val="000000"/>
    <a:srgbClr val="78BE21"/>
    <a:srgbClr val="E8E8E8"/>
    <a:srgbClr val="B20738"/>
    <a:srgbClr val="00A3E2"/>
    <a:srgbClr val="2C2C2C"/>
    <a:srgbClr val="F5F5F5"/>
    <a:srgbClr val="383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64" autoAdjust="0"/>
    <p:restoredTop sz="86425" autoAdjust="0"/>
  </p:normalViewPr>
  <p:slideViewPr>
    <p:cSldViewPr snapToGrid="0">
      <p:cViewPr varScale="1">
        <p:scale>
          <a:sx n="46" d="100"/>
          <a:sy n="46" d="100"/>
        </p:scale>
        <p:origin x="64" y="304"/>
      </p:cViewPr>
      <p:guideLst/>
    </p:cSldViewPr>
  </p:slideViewPr>
  <p:outlineViewPr>
    <p:cViewPr>
      <p:scale>
        <a:sx n="33" d="100"/>
        <a:sy n="33" d="100"/>
      </p:scale>
      <p:origin x="0" y="-288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604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commentAuthors" Target="comment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2A04DE5-F1A9-4D45-BF54-BEFDBA739CA2}" type="datetimeFigureOut">
              <a:rPr lang="en-US" smtClean="0">
                <a:latin typeface="NeueHaasGroteskText Std" panose="020B0504020202020204" pitchFamily="34" charset="0"/>
              </a:rPr>
              <a:t>1/9/2020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>
              <a:latin typeface="NeueHaasGroteskText Std" panose="020B05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3886E1E-70B3-41D2-AD41-BEE4979EC759}" type="slidenum">
              <a:rPr lang="en-US" smtClean="0">
                <a:latin typeface="NeueHaasGroteskText Std" panose="020B0504020202020204" pitchFamily="34" charset="0"/>
              </a:rPr>
              <a:t>‹#›</a:t>
            </a:fld>
            <a:endParaRPr lang="en-US" dirty="0">
              <a:latin typeface="NeueHaasGroteskText Std" panose="020B05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661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A50CD39D-89B0-4C68-805A-35C75A7C20C8}" type="datetimeFigureOut">
              <a:rPr lang="en-US" smtClean="0"/>
              <a:pPr/>
              <a:t>1/9/2020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NeueHaasGroteskText Std" panose="020B05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NeueHaasGroteskText Std" panose="020B0504020202020204" pitchFamily="34" charset="0"/>
              </a:defRPr>
            </a:lvl1pPr>
          </a:lstStyle>
          <a:p>
            <a:fld id="{F9F08466-AEA7-4FC0-9459-6A32F61DA2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97866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NeueHaasGroteskText Std" panose="020B05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F08466-AEA7-4FC0-9459-6A32F61DA29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8314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Logo Only)">
    <p:bg bwMode="gray"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2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AAE3A842-AB0D-49EE-98FE-584FFB47B326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389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Gray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0"/>
            <a:ext cx="12192000" cy="121919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 sz="2500"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 sz="2100"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 sz="17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6233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ck Overlay, Whit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Picture Placeholder 1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219198"/>
            <a:ext cx="12192000" cy="563880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 bwMode="auto">
          <a:xfrm>
            <a:off x="0" y="2609242"/>
            <a:ext cx="5683624" cy="2858714"/>
          </a:xfrm>
          <a:solidFill>
            <a:schemeClr val="tx1">
              <a:alpha val="88000"/>
            </a:schemeClr>
          </a:solidFill>
        </p:spPr>
        <p:txBody>
          <a:bodyPr rIns="274320" anchor="ctr"/>
          <a:lstStyle>
            <a:lvl1pPr marL="685800" indent="-228600">
              <a:lnSpc>
                <a:spcPct val="100000"/>
              </a:lnSpc>
              <a:spcBef>
                <a:spcPts val="0"/>
              </a:spcBef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 marL="11430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 marL="16002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 marL="20574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 marL="2514600" indent="-228600">
              <a:lnSpc>
                <a:spcPct val="100000"/>
              </a:lnSpc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4880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White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C09A47E9-7BA7-4E12-BFCA-E8C77575ED4E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9765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5A7787-BC0B-4CAC-BB66-CD01848C33DB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9810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10515600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60BA79C-816E-4A10-AE4E-1BA3E3CA4CEA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57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10515600" cy="478839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778513C-F55C-48B4-9127-0B134AD364D2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8708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E31F202-9ACB-44E5-A495-6F897DA01589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898785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0" name="Content Placeholder 4"/>
          <p:cNvSpPr>
            <a:spLocks noGrp="1"/>
          </p:cNvSpPr>
          <p:nvPr>
            <p:ph sz="quarter" idx="10"/>
          </p:nvPr>
        </p:nvSpPr>
        <p:spPr bwMode="white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34803381-215B-4CA1-90FB-8D5A6533605F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50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(Solid Lt Gray)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Content Placeholder 4"/>
          <p:cNvSpPr>
            <a:spLocks noGrp="1"/>
          </p:cNvSpPr>
          <p:nvPr>
            <p:ph sz="quarter" idx="10"/>
          </p:nvPr>
        </p:nvSpPr>
        <p:spPr bwMode="black">
          <a:xfrm>
            <a:off x="838200" y="1366345"/>
            <a:ext cx="6234953" cy="4788393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buClr>
                <a:schemeClr val="tx1"/>
              </a:buClr>
              <a:defRPr>
                <a:solidFill>
                  <a:schemeClr val="tx1"/>
                </a:solidFill>
              </a:defRPr>
            </a:lvl4pPr>
            <a:lvl5pPr>
              <a:buClr>
                <a:schemeClr val="tx1"/>
              </a:buCl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Picture Placeholder 2"/>
          <p:cNvSpPr>
            <a:spLocks noGrp="1"/>
          </p:cNvSpPr>
          <p:nvPr>
            <p:ph type="pic" sz="quarter" idx="13"/>
          </p:nvPr>
        </p:nvSpPr>
        <p:spPr bwMode="gray">
          <a:xfrm>
            <a:off x="7653566" y="1364826"/>
            <a:ext cx="4538434" cy="4538434"/>
          </a:xfrm>
        </p:spPr>
        <p:txBody>
          <a:bodyPr/>
          <a:lstStyle>
            <a:lvl1pPr>
              <a:buClr>
                <a:schemeClr val="tx1"/>
              </a:buCl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18826E23-EEBF-46D8-98CE-A963E5FC9C1F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64900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4 Up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FDD96C2A-6597-43B1-8A58-85BFA8A21BD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8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 (Logo Only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wrap="square" lIns="182880" tIns="91440" rIns="182880" bIns="91440" spcCol="0" anchor="ctr">
            <a:normAutofit/>
          </a:bodyPr>
          <a:lstStyle>
            <a:lvl1pPr algn="ctr">
              <a:lnSpc>
                <a:spcPct val="90000"/>
              </a:lnSpc>
              <a:defRPr sz="36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903062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1000"/>
              </a:spcAft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FCBEAF-2876-4667-8822-4D4773C4B88F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3087526" y="1055204"/>
            <a:ext cx="6396957" cy="2109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1918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(3 Up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"/>
            <a:ext cx="12192000" cy="1216022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1572814" y="1964392"/>
            <a:ext cx="2332190" cy="2332190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146922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482454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471223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8067551" y="1964392"/>
            <a:ext cx="2317864" cy="2317864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7955245" y="4564988"/>
            <a:ext cx="2542477" cy="723900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Job Title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4276C2B7-5BA8-4251-B879-F6E1F7E767B7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08245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White Vertic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6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981899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5" hasCustomPrompt="1"/>
          </p:nvPr>
        </p:nvSpPr>
        <p:spPr bwMode="black">
          <a:xfrm>
            <a:off x="581719" y="4345146"/>
            <a:ext cx="2542477" cy="1623853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0" name="Picture Placeholder 2"/>
          <p:cNvSpPr>
            <a:spLocks noGrp="1"/>
          </p:cNvSpPr>
          <p:nvPr>
            <p:ph type="pic" sz="quarter" idx="16" hasCustomPrompt="1"/>
          </p:nvPr>
        </p:nvSpPr>
        <p:spPr bwMode="gray">
          <a:xfrm>
            <a:off x="3646176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7" hasCustomPrompt="1"/>
          </p:nvPr>
        </p:nvSpPr>
        <p:spPr bwMode="black">
          <a:xfrm>
            <a:off x="3421563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8" hasCustomPrompt="1"/>
          </p:nvPr>
        </p:nvSpPr>
        <p:spPr bwMode="gray">
          <a:xfrm>
            <a:off x="6486020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quarter" idx="19" hasCustomPrompt="1"/>
          </p:nvPr>
        </p:nvSpPr>
        <p:spPr bwMode="black">
          <a:xfrm>
            <a:off x="6261407" y="4345147"/>
            <a:ext cx="2542477" cy="1623852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sz="quarter" idx="20" hasCustomPrompt="1"/>
          </p:nvPr>
        </p:nvSpPr>
        <p:spPr bwMode="gray">
          <a:xfrm>
            <a:off x="9325864" y="1967573"/>
            <a:ext cx="2094842" cy="209484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21" hasCustomPrompt="1"/>
          </p:nvPr>
        </p:nvSpPr>
        <p:spPr bwMode="black">
          <a:xfrm>
            <a:off x="9101251" y="4341161"/>
            <a:ext cx="2542477" cy="1627838"/>
          </a:xfr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Click to edit text</a:t>
            </a:r>
          </a:p>
        </p:txBody>
      </p:sp>
      <p:sp>
        <p:nvSpPr>
          <p:cNvPr id="19" name="Rectangle 1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0C407730-C006-473C-AC16-CA48BD32648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64659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-Up Gray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3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8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31C9879-819E-46F8-9C66-E2DD2E7DC356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2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25647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4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Picture Placeholder 2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806331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5"/>
          </p:nvPr>
        </p:nvSpPr>
        <p:spPr bwMode="black">
          <a:xfrm>
            <a:off x="2876550" y="3939361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167477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1674772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Picture Placeholder 2"/>
          <p:cNvSpPr>
            <a:spLocks noGrp="1"/>
          </p:cNvSpPr>
          <p:nvPr>
            <p:ph type="pic" sz="quarter" idx="19" hasCustomPrompt="1"/>
          </p:nvPr>
        </p:nvSpPr>
        <p:spPr bwMode="gray">
          <a:xfrm>
            <a:off x="6199805" y="3939361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quarter" idx="20"/>
          </p:nvPr>
        </p:nvSpPr>
        <p:spPr bwMode="black">
          <a:xfrm>
            <a:off x="8270023" y="393936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05E7C41-3F6C-431C-B75A-82C744D1FDCC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693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Duo Gray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20425"/>
            <a:ext cx="12192000" cy="1236448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7" name="Rectangle 16"/>
          <p:cNvSpPr/>
          <p:nvPr userDrawn="1"/>
        </p:nvSpPr>
        <p:spPr bwMode="auto">
          <a:xfrm>
            <a:off x="0" y="1216024"/>
            <a:ext cx="12192000" cy="4987926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9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571729"/>
            <a:ext cx="1858809" cy="1858809"/>
          </a:xfrm>
          <a:prstGeom prst="ellipse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6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571730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Rectangle 15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2E8703DE-DB3B-4B5C-A0E7-5953C91E1516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5329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Page 2 Up White BG Horizontal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12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806332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6"/>
          </p:nvPr>
        </p:nvSpPr>
        <p:spPr bwMode="black">
          <a:xfrm>
            <a:off x="2876550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Picture Placeholder 2"/>
          <p:cNvSpPr>
            <a:spLocks noGrp="1"/>
          </p:cNvSpPr>
          <p:nvPr>
            <p:ph type="pic" sz="quarter" idx="17" hasCustomPrompt="1"/>
          </p:nvPr>
        </p:nvSpPr>
        <p:spPr bwMode="gray">
          <a:xfrm>
            <a:off x="6199805" y="2800328"/>
            <a:ext cx="1858809" cy="1858809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txBody>
          <a:bodyPr anchor="ctr"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7" name="Text Placeholder 3"/>
          <p:cNvSpPr>
            <a:spLocks noGrp="1"/>
          </p:cNvSpPr>
          <p:nvPr>
            <p:ph type="body" sz="quarter" idx="18"/>
          </p:nvPr>
        </p:nvSpPr>
        <p:spPr bwMode="black">
          <a:xfrm>
            <a:off x="8270023" y="2800329"/>
            <a:ext cx="2866328" cy="1858809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457200" indent="0">
              <a:buFont typeface="Arial" panose="020B0604020202020204" pitchFamily="34" charset="0"/>
              <a:buNone/>
              <a:defRPr sz="1800"/>
            </a:lvl2pPr>
            <a:lvl3pPr marL="914400" indent="0">
              <a:buFont typeface="Arial" panose="020B0604020202020204" pitchFamily="34" charset="0"/>
              <a:buNone/>
              <a:defRPr sz="1800"/>
            </a:lvl3pPr>
            <a:lvl4pPr marL="1371600" indent="0">
              <a:buFont typeface="Arial" panose="020B0604020202020204" pitchFamily="34" charset="0"/>
              <a:buNone/>
              <a:defRPr sz="1800"/>
            </a:lvl4pPr>
            <a:lvl5pPr marL="1828800" indent="0">
              <a:buFont typeface="Arial" panose="020B0604020202020204" pitchFamily="34" charset="0"/>
              <a:buNone/>
              <a:defRPr sz="1800"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3F80013-6589-4390-A80E-C0C64632FA5B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1296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Red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8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1"/>
            <a:ext cx="12192000" cy="1219200"/>
          </a:xfrm>
          <a:solidFill>
            <a:srgbClr val="003865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045112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ack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gray">
          <a:xfrm>
            <a:off x="1" y="5638801"/>
            <a:ext cx="12192000" cy="1219200"/>
          </a:xfrm>
          <a:solidFill>
            <a:srgbClr val="0D0D0D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329788730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g Image - Blue Tit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12"/>
          <p:cNvSpPr>
            <a:spLocks noGrp="1"/>
          </p:cNvSpPr>
          <p:nvPr>
            <p:ph type="pic" sz="quarter" idx="10"/>
          </p:nvPr>
        </p:nvSpPr>
        <p:spPr bwMode="gray">
          <a:xfrm>
            <a:off x="0" y="2"/>
            <a:ext cx="12192000" cy="6857999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1" y="5638800"/>
            <a:ext cx="12192000" cy="1219200"/>
          </a:xfrm>
          <a:solidFill>
            <a:srgbClr val="78BE21">
              <a:alpha val="87843"/>
            </a:srgbClr>
          </a:solidFill>
        </p:spPr>
        <p:txBody>
          <a:bodyPr>
            <a:normAutofit/>
          </a:bodyPr>
          <a:lstStyle>
            <a:lvl1pPr algn="ctr"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163423732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 - Gray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0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E5AB95A4-EC8E-4885-8A58-885226BBBE47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061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(Photo)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3477837"/>
            <a:ext cx="12192000" cy="1295182"/>
          </a:xfrm>
          <a:solidFill>
            <a:schemeClr val="accent1"/>
          </a:solidFill>
        </p:spPr>
        <p:txBody>
          <a:bodyPr wrap="square" lIns="182880" tIns="91440" rIns="182880" bIns="91440"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enter the slideshow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4773019"/>
            <a:ext cx="12192000" cy="2084981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041204"/>
            <a:ext cx="6587067" cy="1097128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  <a:p>
            <a:r>
              <a:rPr lang="en-US" sz="1800" dirty="0"/>
              <a:t>Date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57806" y="5878286"/>
            <a:ext cx="3774305" cy="541749"/>
          </a:xfrm>
          <a:prstGeom prst="rect">
            <a:avLst/>
          </a:prstGeom>
        </p:spPr>
      </p:pic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6253560" y="6138332"/>
            <a:ext cx="5587647" cy="365125"/>
          </a:xfrm>
          <a:prstGeom prst="rect">
            <a:avLst/>
          </a:prstGeom>
        </p:spPr>
        <p:txBody>
          <a:bodyPr anchor="b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7"/>
          </p:nvPr>
        </p:nvSpPr>
        <p:spPr bwMode="gray">
          <a:xfrm>
            <a:off x="0" y="0"/>
            <a:ext cx="12192000" cy="3380732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882439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 (Solid Dark)">
    <p:bg bwMode="black">
      <p:bgPr>
        <a:gradFill>
          <a:gsLst>
            <a:gs pos="100000">
              <a:schemeClr val="tx1">
                <a:lumMod val="80000"/>
              </a:schemeClr>
            </a:gs>
            <a:gs pos="63000">
              <a:schemeClr val="tx1"/>
            </a:gs>
            <a:gs pos="86000">
              <a:schemeClr val="tx1">
                <a:lumMod val="9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 bwMode="white">
          <a:xfrm>
            <a:off x="0" y="0"/>
            <a:ext cx="12192000" cy="11597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Code Demo (Click to Edit)</a:t>
            </a:r>
          </a:p>
        </p:txBody>
      </p:sp>
      <p:sp>
        <p:nvSpPr>
          <p:cNvPr id="14" name="Table Placeholder 8"/>
          <p:cNvSpPr>
            <a:spLocks noGrp="1"/>
          </p:cNvSpPr>
          <p:nvPr>
            <p:ph type="tbl" sz="quarter" idx="13"/>
          </p:nvPr>
        </p:nvSpPr>
        <p:spPr bwMode="gray">
          <a:xfrm>
            <a:off x="2032000" y="2233262"/>
            <a:ext cx="8128000" cy="2966751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436D649-262F-4DFB-8FFE-C40BAFC71578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5128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5B8BB27F-3AB4-4CF5-908A-1591E05A2766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0126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7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/>
          <a:p>
            <a:fld id="{F4EE8FE5-A84D-4583-8757-4DEE3BBA90EC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991594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Horizont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15897" y="287066"/>
            <a:ext cx="3521927" cy="2734914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975" y="3211513"/>
            <a:ext cx="3521849" cy="2475609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2"/>
          </p:nvPr>
        </p:nvSpPr>
        <p:spPr bwMode="black">
          <a:xfrm>
            <a:off x="838200" y="6356350"/>
            <a:ext cx="1358590" cy="365125"/>
          </a:xfrm>
        </p:spPr>
        <p:txBody>
          <a:bodyPr/>
          <a:lstStyle/>
          <a:p>
            <a:fld id="{25B17CCB-B795-4B6C-B4DB-87AC16EE2374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3"/>
          </p:nvPr>
        </p:nvSpPr>
        <p:spPr bwMode="black">
          <a:xfrm>
            <a:off x="9891132" y="6356350"/>
            <a:ext cx="1462668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903788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creenshot Light Background Vertical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1"/>
          </p:nvPr>
        </p:nvSpPr>
        <p:spPr bwMode="black">
          <a:xfrm>
            <a:off x="815895" y="1365203"/>
            <a:ext cx="10555696" cy="156718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8942905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 descr="Computer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712851" y="434836"/>
            <a:ext cx="6828661" cy="605071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5" name="Picture Placeholder 12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691882"/>
            <a:ext cx="6300787" cy="341153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7A05FB64-0083-4ACA-9E79-D9DAB33BEA39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5235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15897" y="287066"/>
            <a:ext cx="3521927" cy="2734914"/>
          </a:xfrm>
        </p:spPr>
        <p:txBody>
          <a:bodyPr/>
          <a:lstStyle>
            <a:lvl1pPr>
              <a:defRPr b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5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975" y="3211513"/>
            <a:ext cx="3521849" cy="2475609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accent2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accent2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4976787" y="504855"/>
            <a:ext cx="9618920" cy="54133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4976787" y="1067565"/>
            <a:ext cx="9516215" cy="485060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FDAAD49-E3B7-45F6-8132-68CCFBBB60DE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3263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52400"/>
            <a:ext cx="10515600" cy="914400"/>
          </a:xfrm>
        </p:spPr>
        <p:txBody>
          <a:bodyPr>
            <a:normAutofit/>
          </a:bodyPr>
          <a:lstStyle>
            <a:lvl1pPr algn="r">
              <a:defRPr sz="36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3"/>
          </p:nvPr>
        </p:nvSpPr>
        <p:spPr bwMode="white">
          <a:xfrm>
            <a:off x="815895" y="1365203"/>
            <a:ext cx="10555696" cy="1567183"/>
          </a:xfrm>
        </p:spPr>
        <p:txBody>
          <a:bodyPr/>
          <a:lstStyle>
            <a:lvl1pPr>
              <a:buClr>
                <a:schemeClr val="accent2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accent2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accent2"/>
              </a:buCl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373458" y="3222702"/>
            <a:ext cx="9387470" cy="5283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Picture Placeholder 12" descr="Screenshot"/>
          <p:cNvSpPr>
            <a:spLocks noGrp="1"/>
          </p:cNvSpPr>
          <p:nvPr>
            <p:ph type="pic" sz="quarter" idx="10" hasCustomPrompt="1"/>
          </p:nvPr>
        </p:nvSpPr>
        <p:spPr bwMode="gray">
          <a:xfrm>
            <a:off x="1373459" y="3771871"/>
            <a:ext cx="9287236" cy="47338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insert screenshot</a:t>
            </a:r>
          </a:p>
        </p:txBody>
      </p:sp>
    </p:spTree>
    <p:extLst>
      <p:ext uri="{BB962C8B-B14F-4D97-AF65-F5344CB8AC3E}">
        <p14:creationId xmlns:p14="http://schemas.microsoft.com/office/powerpoint/2010/main" val="403402845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ingle Quote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0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2AB4799-8E9F-4D66-9571-7F8466E8BB76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66298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 (Solid Dark)">
    <p:bg bwMode="black">
      <p:bgPr>
        <a:gradFill>
          <a:gsLst>
            <a:gs pos="100000">
              <a:schemeClr val="tx2">
                <a:lumMod val="95000"/>
                <a:lumOff val="5000"/>
              </a:schemeClr>
            </a:gs>
            <a:gs pos="45000">
              <a:schemeClr val="tx2">
                <a:lumMod val="85000"/>
                <a:lumOff val="15000"/>
              </a:schemeClr>
            </a:gs>
            <a:gs pos="86000">
              <a:schemeClr val="tx2">
                <a:lumMod val="90000"/>
                <a:lumOff val="1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ular Callout 11"/>
          <p:cNvSpPr/>
          <p:nvPr userDrawn="1"/>
        </p:nvSpPr>
        <p:spPr bwMode="white">
          <a:xfrm>
            <a:off x="866887" y="601818"/>
            <a:ext cx="10515600" cy="5450408"/>
          </a:xfrm>
          <a:custGeom>
            <a:avLst/>
            <a:gdLst>
              <a:gd name="connsiteX0" fmla="*/ 0 w 10515600"/>
              <a:gd name="connsiteY0" fmla="*/ 805890 h 4835245"/>
              <a:gd name="connsiteX1" fmla="*/ 805890 w 10515600"/>
              <a:gd name="connsiteY1" fmla="*/ 0 h 4835245"/>
              <a:gd name="connsiteX2" fmla="*/ 1752600 w 10515600"/>
              <a:gd name="connsiteY2" fmla="*/ 0 h 4835245"/>
              <a:gd name="connsiteX3" fmla="*/ 1752600 w 10515600"/>
              <a:gd name="connsiteY3" fmla="*/ 0 h 4835245"/>
              <a:gd name="connsiteX4" fmla="*/ 4381500 w 10515600"/>
              <a:gd name="connsiteY4" fmla="*/ 0 h 4835245"/>
              <a:gd name="connsiteX5" fmla="*/ 9709710 w 10515600"/>
              <a:gd name="connsiteY5" fmla="*/ 0 h 4835245"/>
              <a:gd name="connsiteX6" fmla="*/ 10515600 w 10515600"/>
              <a:gd name="connsiteY6" fmla="*/ 805890 h 4835245"/>
              <a:gd name="connsiteX7" fmla="*/ 10515600 w 10515600"/>
              <a:gd name="connsiteY7" fmla="*/ 2820560 h 4835245"/>
              <a:gd name="connsiteX8" fmla="*/ 10515600 w 10515600"/>
              <a:gd name="connsiteY8" fmla="*/ 2820560 h 4835245"/>
              <a:gd name="connsiteX9" fmla="*/ 10515600 w 10515600"/>
              <a:gd name="connsiteY9" fmla="*/ 4029371 h 4835245"/>
              <a:gd name="connsiteX10" fmla="*/ 10515600 w 10515600"/>
              <a:gd name="connsiteY10" fmla="*/ 4029355 h 4835245"/>
              <a:gd name="connsiteX11" fmla="*/ 9709710 w 10515600"/>
              <a:gd name="connsiteY11" fmla="*/ 4835245 h 4835245"/>
              <a:gd name="connsiteX12" fmla="*/ 4381500 w 10515600"/>
              <a:gd name="connsiteY12" fmla="*/ 4835245 h 4835245"/>
              <a:gd name="connsiteX13" fmla="*/ 3067085 w 10515600"/>
              <a:gd name="connsiteY13" fmla="*/ 5439651 h 4835245"/>
              <a:gd name="connsiteX14" fmla="*/ 1752600 w 10515600"/>
              <a:gd name="connsiteY14" fmla="*/ 4835245 h 4835245"/>
              <a:gd name="connsiteX15" fmla="*/ 805890 w 10515600"/>
              <a:gd name="connsiteY15" fmla="*/ 4835245 h 4835245"/>
              <a:gd name="connsiteX16" fmla="*/ 0 w 10515600"/>
              <a:gd name="connsiteY16" fmla="*/ 4029355 h 4835245"/>
              <a:gd name="connsiteX17" fmla="*/ 0 w 10515600"/>
              <a:gd name="connsiteY17" fmla="*/ 4029371 h 4835245"/>
              <a:gd name="connsiteX18" fmla="*/ 0 w 10515600"/>
              <a:gd name="connsiteY18" fmla="*/ 2820560 h 4835245"/>
              <a:gd name="connsiteX19" fmla="*/ 0 w 10515600"/>
              <a:gd name="connsiteY19" fmla="*/ 2820560 h 4835245"/>
              <a:gd name="connsiteX20" fmla="*/ 0 w 10515600"/>
              <a:gd name="connsiteY20" fmla="*/ 805890 h 483524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4381500 w 10515600"/>
              <a:gd name="connsiteY12" fmla="*/ 4835245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3067085 w 10515600"/>
              <a:gd name="connsiteY13" fmla="*/ 5439651 h 5439651"/>
              <a:gd name="connsiteX14" fmla="*/ 2279725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2279725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601015"/>
              <a:gd name="connsiteX1" fmla="*/ 805890 w 10515600"/>
              <a:gd name="connsiteY1" fmla="*/ 0 h 5601015"/>
              <a:gd name="connsiteX2" fmla="*/ 1752600 w 10515600"/>
              <a:gd name="connsiteY2" fmla="*/ 0 h 5601015"/>
              <a:gd name="connsiteX3" fmla="*/ 1752600 w 10515600"/>
              <a:gd name="connsiteY3" fmla="*/ 0 h 5601015"/>
              <a:gd name="connsiteX4" fmla="*/ 4381500 w 10515600"/>
              <a:gd name="connsiteY4" fmla="*/ 0 h 5601015"/>
              <a:gd name="connsiteX5" fmla="*/ 9709710 w 10515600"/>
              <a:gd name="connsiteY5" fmla="*/ 0 h 5601015"/>
              <a:gd name="connsiteX6" fmla="*/ 10515600 w 10515600"/>
              <a:gd name="connsiteY6" fmla="*/ 805890 h 5601015"/>
              <a:gd name="connsiteX7" fmla="*/ 10515600 w 10515600"/>
              <a:gd name="connsiteY7" fmla="*/ 2820560 h 5601015"/>
              <a:gd name="connsiteX8" fmla="*/ 10515600 w 10515600"/>
              <a:gd name="connsiteY8" fmla="*/ 2820560 h 5601015"/>
              <a:gd name="connsiteX9" fmla="*/ 10515600 w 10515600"/>
              <a:gd name="connsiteY9" fmla="*/ 4029371 h 5601015"/>
              <a:gd name="connsiteX10" fmla="*/ 10515600 w 10515600"/>
              <a:gd name="connsiteY10" fmla="*/ 4029355 h 5601015"/>
              <a:gd name="connsiteX11" fmla="*/ 9709710 w 10515600"/>
              <a:gd name="connsiteY11" fmla="*/ 4835245 h 5601015"/>
              <a:gd name="connsiteX12" fmla="*/ 3725283 w 10515600"/>
              <a:gd name="connsiteY12" fmla="*/ 4846003 h 5601015"/>
              <a:gd name="connsiteX13" fmla="*/ 3067085 w 10515600"/>
              <a:gd name="connsiteY13" fmla="*/ 5601015 h 5601015"/>
              <a:gd name="connsiteX14" fmla="*/ 1440628 w 10515600"/>
              <a:gd name="connsiteY14" fmla="*/ 4824487 h 5601015"/>
              <a:gd name="connsiteX15" fmla="*/ 805890 w 10515600"/>
              <a:gd name="connsiteY15" fmla="*/ 4835245 h 5601015"/>
              <a:gd name="connsiteX16" fmla="*/ 0 w 10515600"/>
              <a:gd name="connsiteY16" fmla="*/ 4029355 h 5601015"/>
              <a:gd name="connsiteX17" fmla="*/ 0 w 10515600"/>
              <a:gd name="connsiteY17" fmla="*/ 4029371 h 5601015"/>
              <a:gd name="connsiteX18" fmla="*/ 0 w 10515600"/>
              <a:gd name="connsiteY18" fmla="*/ 2820560 h 5601015"/>
              <a:gd name="connsiteX19" fmla="*/ 0 w 10515600"/>
              <a:gd name="connsiteY19" fmla="*/ 2820560 h 5601015"/>
              <a:gd name="connsiteX20" fmla="*/ 0 w 10515600"/>
              <a:gd name="connsiteY20" fmla="*/ 805890 h 5601015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3725283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39651"/>
              <a:gd name="connsiteX1" fmla="*/ 805890 w 10515600"/>
              <a:gd name="connsiteY1" fmla="*/ 0 h 5439651"/>
              <a:gd name="connsiteX2" fmla="*/ 1752600 w 10515600"/>
              <a:gd name="connsiteY2" fmla="*/ 0 h 5439651"/>
              <a:gd name="connsiteX3" fmla="*/ 1752600 w 10515600"/>
              <a:gd name="connsiteY3" fmla="*/ 0 h 5439651"/>
              <a:gd name="connsiteX4" fmla="*/ 4381500 w 10515600"/>
              <a:gd name="connsiteY4" fmla="*/ 0 h 5439651"/>
              <a:gd name="connsiteX5" fmla="*/ 9709710 w 10515600"/>
              <a:gd name="connsiteY5" fmla="*/ 0 h 5439651"/>
              <a:gd name="connsiteX6" fmla="*/ 10515600 w 10515600"/>
              <a:gd name="connsiteY6" fmla="*/ 805890 h 5439651"/>
              <a:gd name="connsiteX7" fmla="*/ 10515600 w 10515600"/>
              <a:gd name="connsiteY7" fmla="*/ 2820560 h 5439651"/>
              <a:gd name="connsiteX8" fmla="*/ 10515600 w 10515600"/>
              <a:gd name="connsiteY8" fmla="*/ 2820560 h 5439651"/>
              <a:gd name="connsiteX9" fmla="*/ 10515600 w 10515600"/>
              <a:gd name="connsiteY9" fmla="*/ 4029371 h 5439651"/>
              <a:gd name="connsiteX10" fmla="*/ 10515600 w 10515600"/>
              <a:gd name="connsiteY10" fmla="*/ 4029355 h 5439651"/>
              <a:gd name="connsiteX11" fmla="*/ 9709710 w 10515600"/>
              <a:gd name="connsiteY11" fmla="*/ 4835245 h 5439651"/>
              <a:gd name="connsiteX12" fmla="*/ 2552700 w 10515600"/>
              <a:gd name="connsiteY12" fmla="*/ 4846003 h 5439651"/>
              <a:gd name="connsiteX13" fmla="*/ 2098897 w 10515600"/>
              <a:gd name="connsiteY13" fmla="*/ 5439651 h 5439651"/>
              <a:gd name="connsiteX14" fmla="*/ 1440628 w 10515600"/>
              <a:gd name="connsiteY14" fmla="*/ 4824487 h 5439651"/>
              <a:gd name="connsiteX15" fmla="*/ 805890 w 10515600"/>
              <a:gd name="connsiteY15" fmla="*/ 4835245 h 5439651"/>
              <a:gd name="connsiteX16" fmla="*/ 0 w 10515600"/>
              <a:gd name="connsiteY16" fmla="*/ 4029355 h 5439651"/>
              <a:gd name="connsiteX17" fmla="*/ 0 w 10515600"/>
              <a:gd name="connsiteY17" fmla="*/ 4029371 h 5439651"/>
              <a:gd name="connsiteX18" fmla="*/ 0 w 10515600"/>
              <a:gd name="connsiteY18" fmla="*/ 2820560 h 5439651"/>
              <a:gd name="connsiteX19" fmla="*/ 0 w 10515600"/>
              <a:gd name="connsiteY19" fmla="*/ 2820560 h 5439651"/>
              <a:gd name="connsiteX20" fmla="*/ 0 w 10515600"/>
              <a:gd name="connsiteY20" fmla="*/ 805890 h 5439651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34351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  <a:gd name="connsiteX0" fmla="*/ 0 w 10515600"/>
              <a:gd name="connsiteY0" fmla="*/ 805890 h 5450408"/>
              <a:gd name="connsiteX1" fmla="*/ 805890 w 10515600"/>
              <a:gd name="connsiteY1" fmla="*/ 0 h 5450408"/>
              <a:gd name="connsiteX2" fmla="*/ 1752600 w 10515600"/>
              <a:gd name="connsiteY2" fmla="*/ 0 h 5450408"/>
              <a:gd name="connsiteX3" fmla="*/ 1752600 w 10515600"/>
              <a:gd name="connsiteY3" fmla="*/ 0 h 5450408"/>
              <a:gd name="connsiteX4" fmla="*/ 4381500 w 10515600"/>
              <a:gd name="connsiteY4" fmla="*/ 0 h 5450408"/>
              <a:gd name="connsiteX5" fmla="*/ 9709710 w 10515600"/>
              <a:gd name="connsiteY5" fmla="*/ 0 h 5450408"/>
              <a:gd name="connsiteX6" fmla="*/ 10515600 w 10515600"/>
              <a:gd name="connsiteY6" fmla="*/ 805890 h 5450408"/>
              <a:gd name="connsiteX7" fmla="*/ 10515600 w 10515600"/>
              <a:gd name="connsiteY7" fmla="*/ 2820560 h 5450408"/>
              <a:gd name="connsiteX8" fmla="*/ 10515600 w 10515600"/>
              <a:gd name="connsiteY8" fmla="*/ 2820560 h 5450408"/>
              <a:gd name="connsiteX9" fmla="*/ 10515600 w 10515600"/>
              <a:gd name="connsiteY9" fmla="*/ 4029371 h 5450408"/>
              <a:gd name="connsiteX10" fmla="*/ 10515600 w 10515600"/>
              <a:gd name="connsiteY10" fmla="*/ 4029355 h 5450408"/>
              <a:gd name="connsiteX11" fmla="*/ 9709710 w 10515600"/>
              <a:gd name="connsiteY11" fmla="*/ 4835245 h 5450408"/>
              <a:gd name="connsiteX12" fmla="*/ 2552700 w 10515600"/>
              <a:gd name="connsiteY12" fmla="*/ 4846003 h 5450408"/>
              <a:gd name="connsiteX13" fmla="*/ 2002078 w 10515600"/>
              <a:gd name="connsiteY13" fmla="*/ 5450408 h 5450408"/>
              <a:gd name="connsiteX14" fmla="*/ 1440628 w 10515600"/>
              <a:gd name="connsiteY14" fmla="*/ 4824487 h 5450408"/>
              <a:gd name="connsiteX15" fmla="*/ 805890 w 10515600"/>
              <a:gd name="connsiteY15" fmla="*/ 4835245 h 5450408"/>
              <a:gd name="connsiteX16" fmla="*/ 0 w 10515600"/>
              <a:gd name="connsiteY16" fmla="*/ 4029355 h 5450408"/>
              <a:gd name="connsiteX17" fmla="*/ 0 w 10515600"/>
              <a:gd name="connsiteY17" fmla="*/ 4029371 h 5450408"/>
              <a:gd name="connsiteX18" fmla="*/ 0 w 10515600"/>
              <a:gd name="connsiteY18" fmla="*/ 2820560 h 5450408"/>
              <a:gd name="connsiteX19" fmla="*/ 0 w 10515600"/>
              <a:gd name="connsiteY19" fmla="*/ 2820560 h 5450408"/>
              <a:gd name="connsiteX20" fmla="*/ 0 w 10515600"/>
              <a:gd name="connsiteY20" fmla="*/ 805890 h 545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0515600" h="5450408">
                <a:moveTo>
                  <a:pt x="0" y="805890"/>
                </a:moveTo>
                <a:cubicBezTo>
                  <a:pt x="0" y="360809"/>
                  <a:pt x="360809" y="0"/>
                  <a:pt x="805890" y="0"/>
                </a:cubicBezTo>
                <a:lnTo>
                  <a:pt x="1752600" y="0"/>
                </a:lnTo>
                <a:lnTo>
                  <a:pt x="1752600" y="0"/>
                </a:lnTo>
                <a:lnTo>
                  <a:pt x="4381500" y="0"/>
                </a:lnTo>
                <a:lnTo>
                  <a:pt x="9709710" y="0"/>
                </a:lnTo>
                <a:cubicBezTo>
                  <a:pt x="10154791" y="0"/>
                  <a:pt x="10515600" y="360809"/>
                  <a:pt x="10515600" y="805890"/>
                </a:cubicBezTo>
                <a:lnTo>
                  <a:pt x="10515600" y="2820560"/>
                </a:lnTo>
                <a:lnTo>
                  <a:pt x="10515600" y="2820560"/>
                </a:lnTo>
                <a:lnTo>
                  <a:pt x="10515600" y="4029371"/>
                </a:lnTo>
                <a:lnTo>
                  <a:pt x="10515600" y="4029355"/>
                </a:lnTo>
                <a:cubicBezTo>
                  <a:pt x="10515600" y="4474436"/>
                  <a:pt x="10154791" y="4835245"/>
                  <a:pt x="9709710" y="4835245"/>
                </a:cubicBezTo>
                <a:lnTo>
                  <a:pt x="2552700" y="4846003"/>
                </a:lnTo>
                <a:lnTo>
                  <a:pt x="2002078" y="5450408"/>
                </a:lnTo>
                <a:lnTo>
                  <a:pt x="1440628" y="4824487"/>
                </a:lnTo>
                <a:lnTo>
                  <a:pt x="805890" y="4835245"/>
                </a:lnTo>
                <a:cubicBezTo>
                  <a:pt x="360809" y="4835245"/>
                  <a:pt x="0" y="4474436"/>
                  <a:pt x="0" y="4029355"/>
                </a:cubicBezTo>
                <a:lnTo>
                  <a:pt x="0" y="4029371"/>
                </a:lnTo>
                <a:lnTo>
                  <a:pt x="0" y="2820560"/>
                </a:lnTo>
                <a:lnTo>
                  <a:pt x="0" y="2820560"/>
                </a:lnTo>
                <a:lnTo>
                  <a:pt x="0" y="80589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 bwMode="black">
          <a:xfrm>
            <a:off x="1387736" y="1438507"/>
            <a:ext cx="9488245" cy="221909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5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“Click to edit quote.”</a:t>
            </a:r>
          </a:p>
        </p:txBody>
      </p:sp>
      <p:sp>
        <p:nvSpPr>
          <p:cNvPr id="15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1387736" y="4126416"/>
            <a:ext cx="9488245" cy="1015739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i="1" baseline="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/>
              <a:t>- Click to edit name or subtext</a:t>
            </a:r>
          </a:p>
        </p:txBody>
      </p:sp>
      <p:sp>
        <p:nvSpPr>
          <p:cNvPr id="16" name="Date Placeholder 4"/>
          <p:cNvSpPr>
            <a:spLocks noGrp="1"/>
          </p:cNvSpPr>
          <p:nvPr>
            <p:ph type="dt" sz="half" idx="11"/>
          </p:nvPr>
        </p:nvSpPr>
        <p:spPr bwMode="white">
          <a:xfrm>
            <a:off x="838200" y="6356350"/>
            <a:ext cx="135859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7C36982-726F-4614-AF99-86E1A9043BBC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 bwMode="white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19" name="Slide Number Placeholder 6"/>
          <p:cNvSpPr>
            <a:spLocks noGrp="1"/>
          </p:cNvSpPr>
          <p:nvPr>
            <p:ph type="sldNum" sz="quarter" idx="12"/>
          </p:nvPr>
        </p:nvSpPr>
        <p:spPr bwMode="white">
          <a:xfrm>
            <a:off x="9891132" y="6356350"/>
            <a:ext cx="14626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41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Agenda</a:t>
            </a:r>
          </a:p>
        </p:txBody>
      </p:sp>
      <p:sp>
        <p:nvSpPr>
          <p:cNvPr id="12" name="Table Placeholder 9"/>
          <p:cNvSpPr>
            <a:spLocks noGrp="1"/>
          </p:cNvSpPr>
          <p:nvPr>
            <p:ph type="tbl" sz="quarter" idx="13"/>
          </p:nvPr>
        </p:nvSpPr>
        <p:spPr bwMode="gray">
          <a:xfrm>
            <a:off x="838200" y="1335088"/>
            <a:ext cx="10515600" cy="48418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7CAAD2E9-AA21-4FCE-9962-E39FFD61C205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7996441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Black Circle Overlay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6146624" y="685800"/>
            <a:ext cx="5486400" cy="5486400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2341563" algn="l"/>
                <a:tab pos="3770313" algn="l"/>
              </a:tabLst>
              <a:defRPr sz="5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</p:spTree>
    <p:extLst>
      <p:ext uri="{BB962C8B-B14F-4D97-AF65-F5344CB8AC3E}">
        <p14:creationId xmlns:p14="http://schemas.microsoft.com/office/powerpoint/2010/main" val="409225839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Image Multiple Circle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6"/>
          <p:cNvSpPr>
            <a:spLocks noGrp="1"/>
          </p:cNvSpPr>
          <p:nvPr>
            <p:ph type="pic" sz="quarter" idx="15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720397" y="912530"/>
            <a:ext cx="4661388" cy="4661388"/>
          </a:xfrm>
          <a:prstGeom prst="ellipse">
            <a:avLst/>
          </a:prstGeo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9" name="Text Placeholder 7"/>
          <p:cNvSpPr>
            <a:spLocks noGrp="1"/>
          </p:cNvSpPr>
          <p:nvPr>
            <p:ph type="body" sz="quarter" idx="14" hasCustomPrompt="1"/>
          </p:nvPr>
        </p:nvSpPr>
        <p:spPr bwMode="auto">
          <a:xfrm>
            <a:off x="9544816" y="524007"/>
            <a:ext cx="2155300" cy="2155300"/>
          </a:xfrm>
          <a:prstGeom prst="ellipse">
            <a:avLst/>
          </a:prstGeom>
          <a:solidFill>
            <a:srgbClr val="78BE21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tx2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Second Point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 bwMode="auto">
          <a:xfrm>
            <a:off x="9251002" y="3581845"/>
            <a:ext cx="2637978" cy="2637978"/>
          </a:xfrm>
          <a:prstGeom prst="ellipse">
            <a:avLst/>
          </a:prstGeom>
          <a:solidFill>
            <a:srgbClr val="000000">
              <a:alpha val="87843"/>
            </a:srgbClr>
          </a:solidFill>
        </p:spPr>
        <p:txBody>
          <a:bodyPr anchor="ctr">
            <a:normAutofit/>
          </a:bodyPr>
          <a:lstStyle>
            <a:lvl1pPr marL="0" indent="0" algn="ctr">
              <a:buNone/>
              <a:defRPr sz="250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en-US" dirty="0"/>
              <a:t>Third Point</a:t>
            </a:r>
          </a:p>
        </p:txBody>
      </p:sp>
    </p:spTree>
    <p:extLst>
      <p:ext uri="{BB962C8B-B14F-4D97-AF65-F5344CB8AC3E}">
        <p14:creationId xmlns:p14="http://schemas.microsoft.com/office/powerpoint/2010/main" val="291100421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Black Box Overla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2299475" y="1609867"/>
            <a:ext cx="7593051" cy="3638266"/>
          </a:xfrm>
          <a:solidFill>
            <a:srgbClr val="003865">
              <a:alpha val="87843"/>
            </a:srgbClr>
          </a:solidFill>
        </p:spPr>
        <p:txBody>
          <a:bodyPr>
            <a:noAutofit/>
          </a:bodyPr>
          <a:lstStyle>
            <a:lvl1pPr algn="ctr">
              <a:spcAft>
                <a:spcPts val="1000"/>
              </a:spcAft>
              <a:tabLst>
                <a:tab pos="3770313" algn="l"/>
              </a:tabLst>
              <a:defRPr sz="70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</a:t>
            </a:r>
            <a:br>
              <a:rPr lang="en-US" dirty="0"/>
            </a:br>
            <a:r>
              <a:rPr lang="en-US" dirty="0"/>
              <a:t>Statement</a:t>
            </a:r>
          </a:p>
        </p:txBody>
      </p:sp>
    </p:spTree>
    <p:extLst>
      <p:ext uri="{BB962C8B-B14F-4D97-AF65-F5344CB8AC3E}">
        <p14:creationId xmlns:p14="http://schemas.microsoft.com/office/powerpoint/2010/main" val="20677176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olid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Clr>
                <a:schemeClr val="bg1"/>
              </a:buClr>
              <a:buFont typeface="Arial" panose="020B0604020202020204" pitchFamily="34" charset="0"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2358065-04B1-48D3-A979-CDE4AD919E44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95370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Quote Solid Light Background">
    <p:bg bwMode="auto">
      <p:bgPr>
        <a:gradFill>
          <a:gsLst>
            <a:gs pos="100000">
              <a:srgbClr val="BFBFBF"/>
            </a:gs>
            <a:gs pos="53000">
              <a:srgbClr val="F5F5F5"/>
            </a:gs>
            <a:gs pos="78000">
              <a:srgbClr val="E8E8E8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389685"/>
            <a:ext cx="12192000" cy="1340989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1F4994BA-110C-47EE-A7A5-840B18F9EF2E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91558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Full Image Background">
    <p:bg bwMode="lt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4" hasCustomPrompt="1"/>
          </p:nvPr>
        </p:nvSpPr>
        <p:spPr bwMode="gray">
          <a:xfrm>
            <a:off x="0" y="0"/>
            <a:ext cx="12192000" cy="6858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icon to edit background picture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1389685"/>
            <a:ext cx="10515600" cy="1340989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Quote or Statement</a:t>
            </a:r>
          </a:p>
        </p:txBody>
      </p:sp>
      <p:sp>
        <p:nvSpPr>
          <p:cNvPr id="13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2925699"/>
            <a:ext cx="10515600" cy="2673435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Make a secondary statement here.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99C5C88-A1FC-4D5D-9DE1-F1EBEC0ADEB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26053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Image Background">
    <p:bg bwMode="black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4"/>
          </p:nvPr>
        </p:nvSpPr>
        <p:spPr bwMode="gray">
          <a:xfrm>
            <a:off x="0" y="0"/>
            <a:ext cx="12192000" cy="6858000"/>
          </a:xfrm>
        </p:spPr>
        <p:txBody>
          <a:bodyPr/>
          <a:lstStyle/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47644732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Number - Red Background">
    <p:bg bwMode="gray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5424138" y="624469"/>
            <a:ext cx="5198328" cy="5072440"/>
          </a:xfrm>
          <a:prstGeom prst="ellipse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6000" baseline="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title.</a:t>
            </a:r>
          </a:p>
        </p:txBody>
      </p:sp>
      <p:sp>
        <p:nvSpPr>
          <p:cNvPr id="10" name="Text Placeholder 8"/>
          <p:cNvSpPr>
            <a:spLocks noGrp="1"/>
          </p:cNvSpPr>
          <p:nvPr>
            <p:ph type="body" sz="quarter" idx="15" hasCustomPrompt="1"/>
          </p:nvPr>
        </p:nvSpPr>
        <p:spPr bwMode="white">
          <a:xfrm>
            <a:off x="1005465" y="0"/>
            <a:ext cx="3986213" cy="5086350"/>
          </a:xfrm>
        </p:spPr>
        <p:txBody>
          <a:bodyPr>
            <a:no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40000" i="0"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2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FDC724-D859-4E04-97F5-934C8770D870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1600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Quote Solid Red Background">
    <p:bg bwMode="black">
      <p:bgPr>
        <a:gradFill>
          <a:gsLst>
            <a:gs pos="100000">
              <a:schemeClr val="accent1">
                <a:lumMod val="50000"/>
              </a:schemeClr>
            </a:gs>
            <a:gs pos="20000">
              <a:schemeClr val="accent1"/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white">
          <a:xfrm>
            <a:off x="838200" y="2212733"/>
            <a:ext cx="10515600" cy="1472163"/>
          </a:xfrm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3" hasCustomPrompt="1"/>
          </p:nvPr>
        </p:nvSpPr>
        <p:spPr bwMode="white">
          <a:xfrm>
            <a:off x="838200" y="3684897"/>
            <a:ext cx="10515600" cy="2517600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C6A117C-457F-40F0-9661-8F9B4D6B4146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529324" y="271871"/>
            <a:ext cx="3234329" cy="132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963846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Quote Solid Light Background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1651380"/>
            <a:ext cx="12192000" cy="1733266"/>
          </a:xfrm>
          <a:solidFill>
            <a:schemeClr val="tx1"/>
          </a:solidFill>
        </p:spPr>
        <p:txBody>
          <a:bodyPr>
            <a:noAutofit/>
          </a:bodyPr>
          <a:lstStyle>
            <a:lvl1pPr algn="ctr">
              <a:tabLst>
                <a:tab pos="3770313" algn="l"/>
              </a:tabLst>
              <a:defRPr sz="7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Thank you!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 bwMode="black">
          <a:xfrm>
            <a:off x="838200" y="3521123"/>
            <a:ext cx="10515600" cy="2681374"/>
          </a:xfrm>
        </p:spPr>
        <p:txBody>
          <a:bodyPr anchor="ctr"/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err="1"/>
              <a:t>Firstname</a:t>
            </a:r>
            <a:r>
              <a:rPr lang="en-US" dirty="0"/>
              <a:t> </a:t>
            </a:r>
            <a:r>
              <a:rPr lang="en-US" dirty="0" err="1"/>
              <a:t>Lastname</a:t>
            </a:r>
            <a:endParaRPr lang="en-US" dirty="0"/>
          </a:p>
          <a:p>
            <a:pPr lvl="0"/>
            <a:r>
              <a:rPr lang="en-US" dirty="0"/>
              <a:t>firstname.lastname@state.mn.us</a:t>
            </a:r>
          </a:p>
          <a:p>
            <a:pPr lvl="0"/>
            <a:r>
              <a:rPr lang="en-US" dirty="0"/>
              <a:t>555-555-5555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891D25-C0B0-42FB-B059-CC57680C7E00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 bwMode="black"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 bwMode="white">
          <a:xfrm>
            <a:off x="0" y="0"/>
            <a:ext cx="12192000" cy="16513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94336" y="278136"/>
            <a:ext cx="3234329" cy="132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08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 bwMode="auto">
          <a:xfrm>
            <a:off x="0" y="4188564"/>
            <a:ext cx="12192000" cy="1199223"/>
          </a:xfrm>
          <a:solidFill>
            <a:schemeClr val="accent1"/>
          </a:solidFill>
        </p:spPr>
        <p:txBody>
          <a:bodyPr anchor="ctr"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title</a:t>
            </a:r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0" y="5387786"/>
            <a:ext cx="12192000" cy="1470213"/>
          </a:xfrm>
          <a:prstGeom prst="rect">
            <a:avLst/>
          </a:prstGeom>
          <a:solidFill>
            <a:srgbClr val="E8E8E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</a:endParaRP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4" hasCustomPrompt="1"/>
          </p:nvPr>
        </p:nvSpPr>
        <p:spPr bwMode="black">
          <a:xfrm>
            <a:off x="2802467" y="5644884"/>
            <a:ext cx="6587067" cy="440970"/>
          </a:xfrm>
        </p:spPr>
        <p:txBody>
          <a:bodyPr>
            <a:normAutofit/>
          </a:bodyPr>
          <a:lstStyle>
            <a:lvl1pPr marL="0" indent="0" algn="ctr">
              <a:buNone/>
              <a:defRPr sz="1800" baseline="0"/>
            </a:lvl1pPr>
          </a:lstStyle>
          <a:p>
            <a:r>
              <a:rPr lang="en-US" sz="1800" dirty="0" err="1"/>
              <a:t>Firstname</a:t>
            </a:r>
            <a:r>
              <a:rPr lang="en-US" sz="1800" dirty="0"/>
              <a:t> </a:t>
            </a:r>
            <a:r>
              <a:rPr lang="en-US" sz="1800" dirty="0" err="1"/>
              <a:t>Lastname</a:t>
            </a:r>
            <a:r>
              <a:rPr lang="en-US" sz="1800" dirty="0"/>
              <a:t> | Job Title</a:t>
            </a:r>
          </a:p>
        </p:txBody>
      </p:sp>
      <p:sp>
        <p:nvSpPr>
          <p:cNvPr id="11" name="Picture Placeholder 2"/>
          <p:cNvSpPr>
            <a:spLocks noGrp="1"/>
          </p:cNvSpPr>
          <p:nvPr>
            <p:ph type="pic" sz="quarter" idx="13" hasCustomPrompt="1"/>
          </p:nvPr>
        </p:nvSpPr>
        <p:spPr bwMode="gray">
          <a:xfrm>
            <a:off x="0" y="1789113"/>
            <a:ext cx="12192000" cy="2298700"/>
          </a:xfrm>
        </p:spPr>
        <p:txBody>
          <a:bodyPr/>
          <a:lstStyle/>
          <a:p>
            <a:r>
              <a:rPr lang="en-US" dirty="0"/>
              <a:t>Click Icon to add picture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5"/>
          </p:nvPr>
        </p:nvSpPr>
        <p:spPr bwMode="black"/>
        <p:txBody>
          <a:bodyPr/>
          <a:lstStyle/>
          <a:p>
            <a:fld id="{D71E1D4C-D56D-4452-94F8-57B2DBA4253F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6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8482463" y="211882"/>
            <a:ext cx="3234329" cy="1320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250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White)">
    <p:bg bwMode="gray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black"/>
        <p:txBody>
          <a:bodyPr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52058598-B58E-4E09-8321-DE25206DFDC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324997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White BG)">
    <p:bg bwMode="gray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F3487B5D-3782-4B57-81F9-CF3F1B44A05C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6100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 (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838200" y="1335281"/>
            <a:ext cx="10515600" cy="4841682"/>
          </a:xfrm>
          <a:solidFill>
            <a:schemeClr val="bg1"/>
          </a:solidFill>
        </p:spPr>
        <p:txBody>
          <a:bodyPr lIns="228600" tIns="548640" rIns="274320"/>
          <a:lstStyle>
            <a:lvl1pPr marL="3429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500"/>
            </a:lvl1pPr>
            <a:lvl2pPr marL="800100" indent="-34290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2100"/>
            </a:lvl2pPr>
            <a:lvl3pPr marL="12001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3pPr>
            <a:lvl4pPr marL="16573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4pPr>
            <a:lvl5pPr marL="2114550" indent="-285750">
              <a:lnSpc>
                <a:spcPct val="100000"/>
              </a:lnSpc>
              <a:spcAft>
                <a:spcPts val="1000"/>
              </a:spcAft>
              <a:buClr>
                <a:schemeClr val="accent1"/>
              </a:buClr>
              <a:buFont typeface="Arial" panose="020B0604020202020204" pitchFamily="34" charset="0"/>
              <a:buChar char="•"/>
              <a:defRPr sz="17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E6CE5886-7391-41DA-B92B-D611D970B720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48584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Split Boxed)">
    <p:bg bwMode="auto">
      <p:bgPr>
        <a:solidFill>
          <a:srgbClr val="E8E8E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 bwMode="auto">
          <a:xfrm>
            <a:off x="0" y="-1"/>
            <a:ext cx="12192000" cy="1216025"/>
          </a:xfrm>
          <a:solidFill>
            <a:schemeClr val="accent1"/>
          </a:solidFill>
        </p:spPr>
        <p:txBody>
          <a:bodyPr lIns="822960" rIns="822960">
            <a:normAutofit/>
          </a:bodyPr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594624"/>
            <a:ext cx="5181600" cy="4582339"/>
          </a:xfrm>
          <a:solidFill>
            <a:schemeClr val="bg1"/>
          </a:solidFill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black"/>
        <p:txBody>
          <a:bodyPr/>
          <a:lstStyle/>
          <a:p>
            <a:fld id="{67CB50C3-430F-49B3-83B3-63B5AFE1DF0C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mn.gov/commerce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black"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1216025"/>
            <a:ext cx="12192000" cy="11925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55380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50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slideLayout" Target="../slideLayouts/slideLayout4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black">
          <a:xfrm>
            <a:off x="838200" y="6356350"/>
            <a:ext cx="13585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8A82884-C825-4162-A72E-86229E2A387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 bwMode="black">
          <a:xfrm>
            <a:off x="3302177" y="6356349"/>
            <a:ext cx="5587647" cy="365125"/>
          </a:xfrm>
          <a:prstGeom prst="rect">
            <a:avLst/>
          </a:prstGeom>
        </p:spPr>
        <p:txBody>
          <a:bodyPr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black">
          <a:xfrm>
            <a:off x="9891132" y="6356350"/>
            <a:ext cx="14626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62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8" r:id="rId1"/>
    <p:sldLayoutId id="2147483799" r:id="rId2"/>
    <p:sldLayoutId id="2147483787" r:id="rId3"/>
    <p:sldLayoutId id="2147483795" r:id="rId4"/>
    <p:sldLayoutId id="2147483711" r:id="rId5"/>
    <p:sldLayoutId id="2147483712" r:id="rId6"/>
    <p:sldLayoutId id="2147483790" r:id="rId7"/>
    <p:sldLayoutId id="2147483789" r:id="rId8"/>
    <p:sldLayoutId id="2147483714" r:id="rId9"/>
    <p:sldLayoutId id="2147483738" r:id="rId10"/>
    <p:sldLayoutId id="2147483739" r:id="rId11"/>
    <p:sldLayoutId id="2147483780" r:id="rId12"/>
    <p:sldLayoutId id="2147483773" r:id="rId13"/>
    <p:sldLayoutId id="2147483800" r:id="rId14"/>
    <p:sldLayoutId id="2147483688" r:id="rId15"/>
    <p:sldLayoutId id="2147483801" r:id="rId16"/>
    <p:sldLayoutId id="2147483802" r:id="rId17"/>
    <p:sldLayoutId id="2147483803" r:id="rId18"/>
    <p:sldLayoutId id="2147483744" r:id="rId19"/>
    <p:sldLayoutId id="2147483793" r:id="rId20"/>
    <p:sldLayoutId id="2147483772" r:id="rId21"/>
    <p:sldLayoutId id="2147483767" r:id="rId22"/>
    <p:sldLayoutId id="2147483769" r:id="rId23"/>
    <p:sldLayoutId id="2147483771" r:id="rId24"/>
    <p:sldLayoutId id="2147483770" r:id="rId25"/>
    <p:sldLayoutId id="2147483732" r:id="rId26"/>
    <p:sldLayoutId id="2147483794" r:id="rId27"/>
    <p:sldLayoutId id="2147483733" r:id="rId28"/>
    <p:sldLayoutId id="2147483747" r:id="rId29"/>
    <p:sldLayoutId id="2147483818" r:id="rId30"/>
    <p:sldLayoutId id="2147483805" r:id="rId31"/>
    <p:sldLayoutId id="2147483806" r:id="rId32"/>
    <p:sldLayoutId id="2147483750" r:id="rId33"/>
    <p:sldLayoutId id="2147483765" r:id="rId34"/>
    <p:sldLayoutId id="2147483781" r:id="rId35"/>
    <p:sldLayoutId id="2147483809" r:id="rId36"/>
    <p:sldLayoutId id="2147483808" r:id="rId37"/>
    <p:sldLayoutId id="2147483807" r:id="rId38"/>
    <p:sldLayoutId id="2147483819" r:id="rId39"/>
    <p:sldLayoutId id="2147483754" r:id="rId40"/>
    <p:sldLayoutId id="2147483755" r:id="rId41"/>
    <p:sldLayoutId id="2147483759" r:id="rId42"/>
    <p:sldLayoutId id="2147483753" r:id="rId43"/>
    <p:sldLayoutId id="2147483763" r:id="rId44"/>
    <p:sldLayoutId id="2147483762" r:id="rId45"/>
    <p:sldLayoutId id="2147483758" r:id="rId46"/>
    <p:sldLayoutId id="2147483756" r:id="rId47"/>
    <p:sldLayoutId id="2147483798" r:id="rId48"/>
    <p:sldLayoutId id="2147483797" r:id="rId49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spcAft>
          <a:spcPts val="1000"/>
        </a:spcAft>
        <a:buClr>
          <a:schemeClr val="accent1"/>
        </a:buClr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Society of Actuaries’ Research Project:</a:t>
            </a:r>
            <a:br>
              <a:rPr lang="en-US" dirty="0"/>
            </a:br>
            <a:r>
              <a:rPr lang="en-US" dirty="0"/>
              <a:t>Feasibility of a Minnesota catastrophic LTC program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Fred Andersen | Chief Life Actuary</a:t>
            </a:r>
          </a:p>
          <a:p>
            <a:r>
              <a:rPr lang="en-US" dirty="0"/>
              <a:t>January 7,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FCFAE72E-A945-45E2-8B38-9C48A9CD8039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9077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Reasons for Catastrophic LTC program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LTC funding strategies can be expensive</a:t>
            </a:r>
          </a:p>
          <a:p>
            <a:r>
              <a:rPr lang="en-US" dirty="0"/>
              <a:t>Most people start thinking about LTC funding needs after age 55</a:t>
            </a:r>
          </a:p>
          <a:p>
            <a:pPr lvl="1"/>
            <a:r>
              <a:rPr lang="en-US" dirty="0"/>
              <a:t>Making funding even more expensive</a:t>
            </a:r>
          </a:p>
          <a:p>
            <a:r>
              <a:rPr lang="en-US" dirty="0"/>
              <a:t>Even with most funding strategies, there can be unmet needs</a:t>
            </a:r>
          </a:p>
          <a:p>
            <a:pPr lvl="1"/>
            <a:r>
              <a:rPr lang="en-US" dirty="0"/>
              <a:t>Particularly with lengthy, catastrophic cases</a:t>
            </a:r>
          </a:p>
          <a:p>
            <a:r>
              <a:rPr lang="en-US" dirty="0"/>
              <a:t>Medicaid sustainability is becoming more and more of an issue</a:t>
            </a:r>
          </a:p>
          <a:p>
            <a:pPr lvl="1"/>
            <a:r>
              <a:rPr lang="en-US" dirty="0"/>
              <a:t>As baby boomers convert from caregivers to care receivers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8598-B58E-4E09-8321-DE25206DFDC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721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Reasons for Catastrophic LTC program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 biggest financial challenge is addressed through a public program:</a:t>
            </a:r>
          </a:p>
          <a:p>
            <a:pPr lvl="1"/>
            <a:r>
              <a:rPr lang="en-US" dirty="0"/>
              <a:t>Consumers would have security and maintain incentive to finance more affordable, shorter-term needs</a:t>
            </a:r>
          </a:p>
          <a:p>
            <a:pPr lvl="2"/>
            <a:r>
              <a:rPr lang="en-US" dirty="0"/>
              <a:t>Savings, planning, or private insurance</a:t>
            </a:r>
          </a:p>
          <a:p>
            <a:pPr lvl="1"/>
            <a:r>
              <a:rPr lang="en-US" dirty="0"/>
              <a:t>Medicaid could focus on its intent</a:t>
            </a:r>
          </a:p>
          <a:p>
            <a:pPr lvl="2"/>
            <a:r>
              <a:rPr lang="en-US" dirty="0"/>
              <a:t>Health coverage for lower-income and lower-wealth people</a:t>
            </a:r>
          </a:p>
          <a:p>
            <a:pPr lvl="1"/>
            <a:r>
              <a:rPr lang="en-US" dirty="0"/>
              <a:t>Private insurers’ LTC products would supplement the catastrophic coverage</a:t>
            </a:r>
          </a:p>
          <a:p>
            <a:pPr lvl="2"/>
            <a:r>
              <a:rPr lang="en-US" dirty="0"/>
              <a:t>Less risky for the insurers – likely more affordable products developed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8598-B58E-4E09-8321-DE25206DFDC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7870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Alternative LTC public programs – pros and cons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Front-end program</a:t>
            </a:r>
          </a:p>
          <a:p>
            <a:pPr lvl="1"/>
            <a:r>
              <a:rPr lang="en-US" dirty="0"/>
              <a:t>Higher utilization</a:t>
            </a:r>
          </a:p>
          <a:p>
            <a:pPr lvl="1"/>
            <a:r>
              <a:rPr lang="en-US" dirty="0"/>
              <a:t>Lower Medicaid impact?</a:t>
            </a:r>
          </a:p>
          <a:p>
            <a:pPr lvl="1"/>
            <a:r>
              <a:rPr lang="en-US" dirty="0"/>
              <a:t>Difficult to coordinate with personal savings and private insurance?</a:t>
            </a:r>
          </a:p>
          <a:p>
            <a:r>
              <a:rPr lang="en-US" dirty="0"/>
              <a:t>Alzheimer’s/dementia-focused program</a:t>
            </a:r>
          </a:p>
          <a:p>
            <a:pPr lvl="1"/>
            <a:r>
              <a:rPr lang="en-US" dirty="0"/>
              <a:t>Alzheimer’s/dementia tends to be the costliest/lengthiest LTC type</a:t>
            </a:r>
          </a:p>
          <a:p>
            <a:pPr lvl="1"/>
            <a:r>
              <a:rPr lang="en-US" dirty="0"/>
              <a:t>Would pick up LTC costs related to this diagnosis nearly at first dollar?</a:t>
            </a:r>
          </a:p>
          <a:p>
            <a:pPr lvl="1"/>
            <a:r>
              <a:rPr lang="en-US" dirty="0"/>
              <a:t>This alternative will be studied as part of the project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8598-B58E-4E09-8321-DE25206DFDC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185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Potential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Funding through payroll tax</a:t>
            </a:r>
          </a:p>
          <a:p>
            <a:pPr lvl="1"/>
            <a:r>
              <a:rPr lang="en-US" dirty="0"/>
              <a:t>Forces funding to start at earlier age (than typical age 55), which substantially reduces monthly funding cost.</a:t>
            </a:r>
          </a:p>
          <a:p>
            <a:pPr lvl="1"/>
            <a:r>
              <a:rPr lang="en-US" dirty="0"/>
              <a:t>Medicaid savings will result – availability to fund this type of program will be studied</a:t>
            </a:r>
          </a:p>
          <a:p>
            <a:pPr lvl="1"/>
            <a:r>
              <a:rPr lang="en-US" dirty="0"/>
              <a:t>Washington State has a different type of LTC program (front-ended) which is funded by a payroll tax.</a:t>
            </a:r>
          </a:p>
          <a:p>
            <a:r>
              <a:rPr lang="en-US" dirty="0"/>
              <a:t>Benefit eligibility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8598-B58E-4E09-8321-DE25206DFDC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669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200" b="1" dirty="0"/>
              <a:t>Fred Andersen</a:t>
            </a:r>
          </a:p>
          <a:p>
            <a:r>
              <a:rPr lang="en-US" sz="2800" i="1" dirty="0"/>
              <a:t>Frederick.andersen@state.mn.us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A53388-16E3-48D8-8664-F6EC71E6B928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>
                <a:solidFill>
                  <a:schemeClr val="tx2"/>
                </a:solidFill>
              </a:rPr>
              <a:t>mn.gov/commerce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18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b="1" dirty="0"/>
              <a:t>Outline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Brief overview of the idea</a:t>
            </a:r>
          </a:p>
          <a:p>
            <a:r>
              <a:rPr lang="en-US" dirty="0"/>
              <a:t>Reasons for this program to be the focus of the research project</a:t>
            </a:r>
          </a:p>
          <a:p>
            <a:r>
              <a:rPr lang="en-US" dirty="0"/>
              <a:t>Details of a potential program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8BCA-803E-41C2-B4D3-58193E204F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724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5000" y="457200"/>
            <a:ext cx="8229600" cy="1143000"/>
          </a:xfrm>
        </p:spPr>
        <p:txBody>
          <a:bodyPr>
            <a:noAutofit/>
          </a:bodyPr>
          <a:lstStyle/>
          <a:p>
            <a:r>
              <a:rPr lang="en-US" sz="3800" b="1" dirty="0"/>
              <a:t>Reasons for this focus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Background on LTC funding recent history / strategies</a:t>
            </a:r>
          </a:p>
          <a:p>
            <a:r>
              <a:rPr lang="en-US" dirty="0"/>
              <a:t>Upcoming issues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178BCA-803E-41C2-B4D3-58193E204F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986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Background – Addressing / Funding for LTC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Reliance on family caregivers</a:t>
            </a:r>
          </a:p>
          <a:p>
            <a:pPr lvl="1"/>
            <a:r>
              <a:rPr lang="en-US" dirty="0"/>
              <a:t>Typically occurs in early LTC stages</a:t>
            </a:r>
          </a:p>
          <a:p>
            <a:pPr lvl="1"/>
            <a:r>
              <a:rPr lang="en-US" dirty="0"/>
              <a:t>Can have negative impacts on caregivers</a:t>
            </a:r>
          </a:p>
          <a:p>
            <a:pPr lvl="2"/>
            <a:r>
              <a:rPr lang="en-US" dirty="0"/>
              <a:t>Lost money, career opportunities, time with family, free time</a:t>
            </a:r>
          </a:p>
          <a:p>
            <a:pPr lvl="2"/>
            <a:r>
              <a:rPr lang="en-US" dirty="0"/>
              <a:t>Oftentimes results in burn out</a:t>
            </a:r>
          </a:p>
          <a:p>
            <a:r>
              <a:rPr lang="en-US" dirty="0"/>
              <a:t>Savings</a:t>
            </a:r>
          </a:p>
          <a:p>
            <a:pPr lvl="1"/>
            <a:r>
              <a:rPr lang="en-US" dirty="0"/>
              <a:t>$50,000 to $100,000 targeted solely for LTC can be enough for many cases</a:t>
            </a:r>
          </a:p>
          <a:p>
            <a:pPr lvl="1"/>
            <a:r>
              <a:rPr lang="en-US" dirty="0"/>
              <a:t>However, for lengthy cases, typically Alzheimer’s / dementia, not nearly enough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8598-B58E-4E09-8321-DE25206DFDC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0412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Funding for LTC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Private insurance</a:t>
            </a:r>
          </a:p>
          <a:p>
            <a:pPr lvl="1"/>
            <a:r>
              <a:rPr lang="en-US" dirty="0"/>
              <a:t>$200 per month in premiums can often fund most of an LTC event</a:t>
            </a:r>
          </a:p>
          <a:p>
            <a:pPr lvl="1"/>
            <a:r>
              <a:rPr lang="en-US" dirty="0"/>
              <a:t>With rate increases resulting from costs being higher than expected:</a:t>
            </a:r>
          </a:p>
          <a:p>
            <a:pPr lvl="2"/>
            <a:r>
              <a:rPr lang="en-US" dirty="0"/>
              <a:t>Tough to budget;</a:t>
            </a:r>
          </a:p>
          <a:p>
            <a:pPr lvl="2"/>
            <a:r>
              <a:rPr lang="en-US" dirty="0"/>
              <a:t>Some products, especially newer ones, have limitations</a:t>
            </a:r>
          </a:p>
          <a:p>
            <a:r>
              <a:rPr lang="en-US" dirty="0"/>
              <a:t>Medicaid</a:t>
            </a:r>
          </a:p>
          <a:p>
            <a:pPr lvl="1"/>
            <a:r>
              <a:rPr lang="en-US" dirty="0"/>
              <a:t>Last resort, but very common source of LTC funding</a:t>
            </a:r>
          </a:p>
          <a:p>
            <a:pPr lvl="1"/>
            <a:r>
              <a:rPr lang="en-US" dirty="0"/>
              <a:t>Kicks in after spend-down / poverty</a:t>
            </a:r>
          </a:p>
          <a:p>
            <a:pPr lvl="1"/>
            <a:r>
              <a:rPr lang="en-US" dirty="0"/>
              <a:t>Concern is sustainability with baby boomers aging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8598-B58E-4E09-8321-DE25206DFDC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9586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Analysis – Funding LTC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Each private funding strategy has pros and cons</a:t>
            </a:r>
          </a:p>
          <a:p>
            <a:r>
              <a:rPr lang="en-US" dirty="0"/>
              <a:t>Analyzing 4 strategies / 4 scenarios / 4 “winners”</a:t>
            </a:r>
          </a:p>
          <a:p>
            <a:pPr lvl="1"/>
            <a:r>
              <a:rPr lang="en-US" dirty="0"/>
              <a:t>Strategies:</a:t>
            </a:r>
          </a:p>
          <a:p>
            <a:pPr lvl="2"/>
            <a:r>
              <a:rPr lang="en-US" dirty="0"/>
              <a:t>Standalone insurance (3-year or lifetime benefits), combo product, savings</a:t>
            </a:r>
          </a:p>
          <a:p>
            <a:pPr lvl="2"/>
            <a:r>
              <a:rPr lang="en-US" dirty="0"/>
              <a:t>Begin funding at age 55</a:t>
            </a:r>
          </a:p>
          <a:p>
            <a:pPr lvl="1"/>
            <a:r>
              <a:rPr lang="en-US" dirty="0"/>
              <a:t>LTC need scenarios:</a:t>
            </a:r>
          </a:p>
          <a:p>
            <a:pPr lvl="2"/>
            <a:r>
              <a:rPr lang="en-US" dirty="0"/>
              <a:t>Little or none, moderate, high-case, catastrophic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8598-B58E-4E09-8321-DE25206DFDC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643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Math – Funding LTC needs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8598-B58E-4E09-8321-DE25206DFDC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7</a:t>
            </a:fld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90969" y="1825625"/>
            <a:ext cx="9085592" cy="4292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052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Math – Funding LTC needs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8598-B58E-4E09-8321-DE25206DFDC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8</a:t>
            </a:fld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245182"/>
            <a:ext cx="10515600" cy="35122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731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/>
              <a:t>Math – Funding LTC needs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58598-B58E-4E09-8321-DE25206DFDC1}" type="datetime1">
              <a:rPr lang="en-US" smtClean="0"/>
              <a:t>1/9/2020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mn.gov/commerce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9</a:t>
            </a:fld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starting funding at age 40 instead of age 55 could reduce monthly outlay in half.</a:t>
            </a:r>
          </a:p>
        </p:txBody>
      </p:sp>
    </p:spTree>
    <p:extLst>
      <p:ext uri="{BB962C8B-B14F-4D97-AF65-F5344CB8AC3E}">
        <p14:creationId xmlns:p14="http://schemas.microsoft.com/office/powerpoint/2010/main" val="3649069649"/>
      </p:ext>
    </p:extLst>
  </p:cSld>
  <p:clrMapOvr>
    <a:masterClrMapping/>
  </p:clrMapOvr>
</p:sld>
</file>

<file path=ppt/theme/theme1.xml><?xml version="1.0" encoding="utf-8"?>
<a:theme xmlns:a="http://schemas.openxmlformats.org/drawingml/2006/main" name="MN.IT">
  <a:themeElements>
    <a:clrScheme name="Minnesota Brand Colors">
      <a:dk1>
        <a:srgbClr val="003865"/>
      </a:dk1>
      <a:lt1>
        <a:srgbClr val="FFFFFF"/>
      </a:lt1>
      <a:dk2>
        <a:srgbClr val="000000"/>
      </a:dk2>
      <a:lt2>
        <a:srgbClr val="DDDDDA"/>
      </a:lt2>
      <a:accent1>
        <a:srgbClr val="003865"/>
      </a:accent1>
      <a:accent2>
        <a:srgbClr val="78BE21"/>
      </a:accent2>
      <a:accent3>
        <a:srgbClr val="008EAA"/>
      </a:accent3>
      <a:accent4>
        <a:srgbClr val="8D3F2B"/>
      </a:accent4>
      <a:accent5>
        <a:srgbClr val="0D5257"/>
      </a:accent5>
      <a:accent6>
        <a:srgbClr val="5D295F"/>
      </a:accent6>
      <a:hlink>
        <a:srgbClr val="0563C1"/>
      </a:hlink>
      <a:folHlink>
        <a:srgbClr val="5D295F"/>
      </a:folHlink>
    </a:clrScheme>
    <a:fontScheme name="MN Secondary Fonts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point-template.potx" id="{173BAB30-51AA-4A99-A927-CCD869EBF607}" vid="{BA9EC644-015B-4F2F-9352-CA7D864112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CE4A2FABADBC441B0342913A8C290D0" ma:contentTypeVersion="2" ma:contentTypeDescription="Create a new document." ma:contentTypeScope="" ma:versionID="81d2ba08ee2977b36be2fea17d30ebc0">
  <xsd:schema xmlns:xsd="http://www.w3.org/2001/XMLSchema" xmlns:xs="http://www.w3.org/2001/XMLSchema" xmlns:p="http://schemas.microsoft.com/office/2006/metadata/properties" xmlns:ns2="ffc124ee-df99-471e-a3f3-403333fc7b18" targetNamespace="http://schemas.microsoft.com/office/2006/metadata/properties" ma:root="true" ma:fieldsID="13182abac4f103ce99be370d50200635" ns2:_="">
    <xsd:import namespace="ffc124ee-df99-471e-a3f3-403333fc7b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c124ee-df99-471e-a3f3-403333fc7b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678B604-9059-4F1C-B8E2-C96A71A964D2}">
  <ds:schemaRefs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schemas.microsoft.com/office/2006/documentManagement/types"/>
    <ds:schemaRef ds:uri="ffc124ee-df99-471e-a3f3-403333fc7b18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67F4349A-22F7-4A2D-8CA5-43DDCD67959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07C411C-54A6-49B6-84EE-93EC1CD932D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c124ee-df99-471e-a3f3-403333fc7b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Comm Template</Template>
  <TotalTime>1862</TotalTime>
  <Words>588</Words>
  <Application>Microsoft Office PowerPoint</Application>
  <PresentationFormat>Widescreen</PresentationFormat>
  <Paragraphs>114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NeueHaasGroteskText Std</vt:lpstr>
      <vt:lpstr>MN.IT</vt:lpstr>
      <vt:lpstr>Society of Actuaries’ Research Project: Feasibility of a Minnesota catastrophic LTC program</vt:lpstr>
      <vt:lpstr>Outline</vt:lpstr>
      <vt:lpstr>Reasons for this focus</vt:lpstr>
      <vt:lpstr>Background – Addressing / Funding for LTC needs</vt:lpstr>
      <vt:lpstr>Funding for LTC needs</vt:lpstr>
      <vt:lpstr>Analysis – Funding LTC needs</vt:lpstr>
      <vt:lpstr>Math – Funding LTC needs</vt:lpstr>
      <vt:lpstr>Math – Funding LTC needs</vt:lpstr>
      <vt:lpstr>Math – Funding LTC needs</vt:lpstr>
      <vt:lpstr>Reasons for Catastrophic LTC program study</vt:lpstr>
      <vt:lpstr>Reasons for Catastrophic LTC program study</vt:lpstr>
      <vt:lpstr>Alternative LTC public programs – pros and cons</vt:lpstr>
      <vt:lpstr>Potential structure</vt:lpstr>
      <vt:lpstr>Thank You!</vt:lpstr>
    </vt:vector>
  </TitlesOfParts>
  <Company>State of Minnesota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 with Image</dc:title>
  <dc:subject>PowerPoint Template</dc:subject>
  <dc:creator>Andersen, Frederick (COMM)</dc:creator>
  <cp:keywords>PowerPoint, Template</cp:keywords>
  <dc:description>Version 1.1, Released 8-2016</dc:description>
  <cp:lastModifiedBy>Knatterud, Larhae</cp:lastModifiedBy>
  <cp:revision>26</cp:revision>
  <cp:lastPrinted>2017-03-14T16:27:36Z</cp:lastPrinted>
  <dcterms:created xsi:type="dcterms:W3CDTF">2019-12-18T20:08:17Z</dcterms:created>
  <dcterms:modified xsi:type="dcterms:W3CDTF">2020-01-09T16:48:32Z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0x010100ECE4A2FABADBC441B0342913A8C290D0</vt:lpwstr>
  </property>
</Properties>
</file>